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embeddedFontLst>
    <p:embeddedFont>
      <p:font typeface="Amatic SC"/>
      <p:regular r:id="rId27"/>
      <p:bold r:id="rId28"/>
    </p:embeddedFont>
    <p:embeddedFont>
      <p:font typeface="Arial Black"/>
      <p:regular r:id="rId29"/>
    </p:embeddedFont>
    <p:embeddedFont>
      <p:font typeface="Comfortaa Medium"/>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404080-679B-494D-B7FE-91EDF9918FB5}">
  <a:tblStyle styleId="{71404080-679B-494D-B7FE-91EDF9918F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maticSC-bold.fntdata"/><Relationship Id="rId27" Type="http://schemas.openxmlformats.org/officeDocument/2006/relationships/font" Target="fonts/AmaticS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alBlack-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Medium-bold.fntdata"/><Relationship Id="rId30" Type="http://schemas.openxmlformats.org/officeDocument/2006/relationships/font" Target="fonts/ComfortaaMedium-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2a6147697c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g2a6147697c7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39811fe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639811fee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39811fe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2639811fee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e638968a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8e638968a2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377dcb4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26377dcb42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e638968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8e638968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3981218b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63981218b4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3981218b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3981218b4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6147697c7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a6147697c7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6147697c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a6147697c7_4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377dcb4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6377dcb42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377dcb4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6377dcb42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263981218b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263981218b4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26377dcb4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26377dcb42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26377dcb4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26377dcb42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6377dcb4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26377dcb42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377dcb42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6377dcb42b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377dcb42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26377dcb42b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377dcb42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6377dcb42b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3" name="Shape 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 name="Shape 1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 name="Shape 1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Black"/>
                <a:ea typeface="Arial Black"/>
                <a:cs typeface="Arial Black"/>
                <a:sym typeface="Arial Black"/>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1"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8" name="Google Shape;8;p1"/>
          <p:cNvCxnSpPr/>
          <p:nvPr/>
        </p:nvCxnSpPr>
        <p:spPr>
          <a:xfrm>
            <a:off x="457200" y="6096000"/>
            <a:ext cx="8229600" cy="1588"/>
          </a:xfrm>
          <a:prstGeom prst="straightConnector1">
            <a:avLst/>
          </a:prstGeom>
          <a:noFill/>
          <a:ln cap="flat" cmpd="sng" w="9525">
            <a:solidFill>
              <a:schemeClr val="dk1"/>
            </a:solidFill>
            <a:prstDash val="solid"/>
            <a:round/>
            <a:headEnd len="sm" w="sm" type="none"/>
            <a:tailEnd len="sm" w="sm" type="none"/>
          </a:ln>
        </p:spPr>
      </p:cxnSp>
      <p:pic>
        <p:nvPicPr>
          <p:cNvPr id="9" name="Google Shape;9;p1"/>
          <p:cNvPicPr preferRelativeResize="0"/>
          <p:nvPr/>
        </p:nvPicPr>
        <p:blipFill rotWithShape="1">
          <a:blip r:embed="rId1">
            <a:alphaModFix/>
          </a:blip>
          <a:srcRect b="0" l="0" r="0" t="0"/>
          <a:stretch/>
        </p:blipFill>
        <p:spPr>
          <a:xfrm>
            <a:off x="457200" y="6280847"/>
            <a:ext cx="3048000" cy="4609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i.org/10.1109/" TargetMode="External"/><Relationship Id="rId4" Type="http://schemas.openxmlformats.org/officeDocument/2006/relationships/hyperlink" Target="https://doi.org/10.1109/" TargetMode="External"/><Relationship Id="rId5" Type="http://schemas.openxmlformats.org/officeDocument/2006/relationships/hyperlink" Target="https://doi.org/10.1109/CIT/" TargetMode="External"/><Relationship Id="rId6" Type="http://schemas.openxmlformats.org/officeDocument/2006/relationships/hyperlink" Target="https://doi.org/10.1109/C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kaggle.com/datasets/shubhammehta21/movie-lens-small-latest-dataset" TargetMode="External"/><Relationship Id="rId4" Type="http://schemas.openxmlformats.org/officeDocument/2006/relationships/hyperlink" Target="https://www.kaggle.com/datasets/rounakbanik/the-movies-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pic>
        <p:nvPicPr>
          <p:cNvPr id="21" name="Google Shape;21;p9"/>
          <p:cNvPicPr preferRelativeResize="0"/>
          <p:nvPr/>
        </p:nvPicPr>
        <p:blipFill>
          <a:blip r:embed="rId3">
            <a:alphaModFix amt="26000"/>
          </a:blip>
          <a:stretch>
            <a:fillRect/>
          </a:stretch>
        </p:blipFill>
        <p:spPr>
          <a:xfrm>
            <a:off x="0" y="0"/>
            <a:ext cx="9143997" cy="6095999"/>
          </a:xfrm>
          <a:prstGeom prst="rect">
            <a:avLst/>
          </a:prstGeom>
          <a:noFill/>
          <a:ln>
            <a:noFill/>
          </a:ln>
          <a:effectLst>
            <a:outerShdw blurRad="57150" rotWithShape="0" algn="bl" dir="5400000" dist="19050">
              <a:schemeClr val="dk1">
                <a:alpha val="54000"/>
              </a:schemeClr>
            </a:outerShdw>
          </a:effectLst>
        </p:spPr>
      </p:pic>
      <p:sp>
        <p:nvSpPr>
          <p:cNvPr id="22" name="Google Shape;22;p9"/>
          <p:cNvSpPr txBox="1"/>
          <p:nvPr/>
        </p:nvSpPr>
        <p:spPr>
          <a:xfrm>
            <a:off x="61450" y="1067875"/>
            <a:ext cx="8996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600" u="sng">
                <a:solidFill>
                  <a:srgbClr val="1155CC"/>
                </a:solidFill>
                <a:latin typeface="Amatic SC"/>
                <a:ea typeface="Amatic SC"/>
                <a:cs typeface="Amatic SC"/>
                <a:sym typeface="Amatic SC"/>
              </a:rPr>
              <a:t>Movie Analysis: Predictions and Recommendations</a:t>
            </a:r>
            <a:endParaRPr b="1" sz="4600" u="sng">
              <a:solidFill>
                <a:srgbClr val="1155CC"/>
              </a:solidFill>
              <a:latin typeface="Amatic SC"/>
              <a:ea typeface="Amatic SC"/>
              <a:cs typeface="Amatic SC"/>
              <a:sym typeface="Amatic SC"/>
            </a:endParaRPr>
          </a:p>
        </p:txBody>
      </p:sp>
      <p:sp>
        <p:nvSpPr>
          <p:cNvPr id="23" name="Google Shape;23;p9"/>
          <p:cNvSpPr txBox="1"/>
          <p:nvPr/>
        </p:nvSpPr>
        <p:spPr>
          <a:xfrm>
            <a:off x="1056000" y="2883200"/>
            <a:ext cx="68343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u="sng">
                <a:solidFill>
                  <a:schemeClr val="dk1"/>
                </a:solidFill>
                <a:latin typeface="Comic Sans MS"/>
                <a:ea typeface="Comic Sans MS"/>
                <a:cs typeface="Comic Sans MS"/>
                <a:sym typeface="Comic Sans MS"/>
              </a:rPr>
              <a:t>Group 18</a:t>
            </a:r>
            <a:r>
              <a:rPr lang="en-US" sz="2500">
                <a:solidFill>
                  <a:schemeClr val="dk1"/>
                </a:solidFill>
                <a:latin typeface="Comic Sans MS"/>
                <a:ea typeface="Comic Sans MS"/>
                <a:cs typeface="Comic Sans MS"/>
                <a:sym typeface="Comic Sans MS"/>
              </a:rPr>
              <a:t>: </a:t>
            </a:r>
            <a:endParaRPr sz="25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sz="25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n-US" sz="2500">
                <a:solidFill>
                  <a:schemeClr val="dk1"/>
                </a:solidFill>
                <a:latin typeface="Comic Sans MS"/>
                <a:ea typeface="Comic Sans MS"/>
                <a:cs typeface="Comic Sans MS"/>
                <a:sym typeface="Comic Sans MS"/>
              </a:rPr>
              <a:t>Dharini Baskaran</a:t>
            </a:r>
            <a:endParaRPr sz="25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n-US" sz="2500">
                <a:solidFill>
                  <a:schemeClr val="dk1"/>
                </a:solidFill>
                <a:latin typeface="Comic Sans MS"/>
                <a:ea typeface="Comic Sans MS"/>
                <a:cs typeface="Comic Sans MS"/>
                <a:sym typeface="Comic Sans MS"/>
              </a:rPr>
              <a:t>Vignesh Kumar Karthikeyan</a:t>
            </a:r>
            <a:endParaRPr sz="25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n-US" sz="2500">
                <a:solidFill>
                  <a:schemeClr val="dk1"/>
                </a:solidFill>
                <a:latin typeface="Comic Sans MS"/>
                <a:ea typeface="Comic Sans MS"/>
                <a:cs typeface="Comic Sans MS"/>
                <a:sym typeface="Comic Sans MS"/>
              </a:rPr>
              <a:t>Sabina Adhikari</a:t>
            </a:r>
            <a:endParaRPr sz="25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sz="2500">
              <a:solidFill>
                <a:schemeClr val="dk1"/>
              </a:solidFill>
              <a:latin typeface="Comfortaa Medium"/>
              <a:ea typeface="Comfortaa Medium"/>
              <a:cs typeface="Comfortaa Medium"/>
              <a:sym typeface="Comforta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RECOMMENDATION MODEL: </a:t>
            </a:r>
            <a:endParaRPr sz="2200" u="sng">
              <a:solidFill>
                <a:schemeClr val="dk1"/>
              </a:solidFill>
              <a:latin typeface="Comic Sans MS"/>
              <a:ea typeface="Comic Sans MS"/>
              <a:cs typeface="Comic Sans MS"/>
              <a:sym typeface="Comic Sans MS"/>
            </a:endParaRPr>
          </a:p>
        </p:txBody>
      </p:sp>
      <p:sp>
        <p:nvSpPr>
          <p:cNvPr id="86" name="Google Shape;86;p18"/>
          <p:cNvSpPr txBox="1"/>
          <p:nvPr/>
        </p:nvSpPr>
        <p:spPr>
          <a:xfrm>
            <a:off x="-1459400" y="1388200"/>
            <a:ext cx="110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p:txBody>
      </p:sp>
      <p:sp>
        <p:nvSpPr>
          <p:cNvPr id="87" name="Google Shape;87;p18"/>
          <p:cNvSpPr txBox="1"/>
          <p:nvPr/>
        </p:nvSpPr>
        <p:spPr>
          <a:xfrm>
            <a:off x="391525" y="880300"/>
            <a:ext cx="3878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mic Sans MS"/>
                <a:ea typeface="Comic Sans MS"/>
                <a:cs typeface="Comic Sans MS"/>
                <a:sym typeface="Comic Sans MS"/>
              </a:rPr>
              <a:t>Collaborative Filtering</a:t>
            </a:r>
            <a:r>
              <a:rPr lang="en-US" sz="2100">
                <a:solidFill>
                  <a:schemeClr val="dk1"/>
                </a:solidFill>
                <a:latin typeface="Comic Sans MS"/>
                <a:ea typeface="Comic Sans MS"/>
                <a:cs typeface="Comic Sans MS"/>
                <a:sym typeface="Comic Sans MS"/>
              </a:rPr>
              <a:t>:</a:t>
            </a:r>
            <a:endParaRPr sz="2100">
              <a:solidFill>
                <a:schemeClr val="dk1"/>
              </a:solidFill>
              <a:latin typeface="Comic Sans MS"/>
              <a:ea typeface="Comic Sans MS"/>
              <a:cs typeface="Comic Sans MS"/>
              <a:sym typeface="Comic Sans MS"/>
            </a:endParaRPr>
          </a:p>
        </p:txBody>
      </p:sp>
      <p:pic>
        <p:nvPicPr>
          <p:cNvPr id="88" name="Google Shape;88;p18"/>
          <p:cNvPicPr preferRelativeResize="0"/>
          <p:nvPr/>
        </p:nvPicPr>
        <p:blipFill>
          <a:blip r:embed="rId3">
            <a:alphaModFix/>
          </a:blip>
          <a:stretch>
            <a:fillRect/>
          </a:stretch>
        </p:blipFill>
        <p:spPr>
          <a:xfrm>
            <a:off x="1456213" y="1388200"/>
            <a:ext cx="5564674" cy="4521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RECOMMENDATION MODEL: </a:t>
            </a:r>
            <a:endParaRPr sz="2200" u="sng">
              <a:solidFill>
                <a:schemeClr val="dk1"/>
              </a:solidFill>
              <a:latin typeface="Comic Sans MS"/>
              <a:ea typeface="Comic Sans MS"/>
              <a:cs typeface="Comic Sans MS"/>
              <a:sym typeface="Comic Sans MS"/>
            </a:endParaRPr>
          </a:p>
        </p:txBody>
      </p:sp>
      <p:sp>
        <p:nvSpPr>
          <p:cNvPr id="94" name="Google Shape;94;p19"/>
          <p:cNvSpPr txBox="1"/>
          <p:nvPr/>
        </p:nvSpPr>
        <p:spPr>
          <a:xfrm>
            <a:off x="-1459400" y="1388200"/>
            <a:ext cx="110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p:txBody>
      </p:sp>
      <p:sp>
        <p:nvSpPr>
          <p:cNvPr id="95" name="Google Shape;95;p19"/>
          <p:cNvSpPr txBox="1"/>
          <p:nvPr/>
        </p:nvSpPr>
        <p:spPr>
          <a:xfrm>
            <a:off x="403375" y="1212525"/>
            <a:ext cx="193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mic Sans MS"/>
                <a:ea typeface="Comic Sans MS"/>
                <a:cs typeface="Comic Sans MS"/>
                <a:sym typeface="Comic Sans MS"/>
              </a:rPr>
              <a:t>Hybrid model:</a:t>
            </a:r>
            <a:endParaRPr sz="2100">
              <a:solidFill>
                <a:schemeClr val="dk1"/>
              </a:solidFill>
              <a:latin typeface="Comic Sans MS"/>
              <a:ea typeface="Comic Sans MS"/>
              <a:cs typeface="Comic Sans MS"/>
              <a:sym typeface="Comic Sans MS"/>
            </a:endParaRPr>
          </a:p>
        </p:txBody>
      </p:sp>
      <p:sp>
        <p:nvSpPr>
          <p:cNvPr id="96" name="Google Shape;96;p19"/>
          <p:cNvSpPr txBox="1"/>
          <p:nvPr/>
        </p:nvSpPr>
        <p:spPr>
          <a:xfrm>
            <a:off x="1154850" y="2199475"/>
            <a:ext cx="6834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Importing Data</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Include Genre Information</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Movie Data TF-IDF Weighting</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Include Rating Information</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Designing Movie Recommendation System Model</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Recommend Similar Movies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RECOMMENDATION MODEL: </a:t>
            </a:r>
            <a:endParaRPr sz="2200" u="sng">
              <a:solidFill>
                <a:schemeClr val="dk1"/>
              </a:solidFill>
              <a:latin typeface="Comic Sans MS"/>
              <a:ea typeface="Comic Sans MS"/>
              <a:cs typeface="Comic Sans MS"/>
              <a:sym typeface="Comic Sans MS"/>
            </a:endParaRPr>
          </a:p>
        </p:txBody>
      </p:sp>
      <p:sp>
        <p:nvSpPr>
          <p:cNvPr id="102" name="Google Shape;102;p20"/>
          <p:cNvSpPr txBox="1"/>
          <p:nvPr/>
        </p:nvSpPr>
        <p:spPr>
          <a:xfrm>
            <a:off x="-1459400" y="1388200"/>
            <a:ext cx="110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p:txBody>
      </p:sp>
      <p:sp>
        <p:nvSpPr>
          <p:cNvPr id="103" name="Google Shape;103;p20"/>
          <p:cNvSpPr txBox="1"/>
          <p:nvPr/>
        </p:nvSpPr>
        <p:spPr>
          <a:xfrm>
            <a:off x="391525" y="880300"/>
            <a:ext cx="193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mic Sans MS"/>
                <a:ea typeface="Comic Sans MS"/>
                <a:cs typeface="Comic Sans MS"/>
                <a:sym typeface="Comic Sans MS"/>
              </a:rPr>
              <a:t>Hybrid model:</a:t>
            </a:r>
            <a:endParaRPr sz="2100">
              <a:solidFill>
                <a:schemeClr val="dk1"/>
              </a:solidFill>
              <a:latin typeface="Comic Sans MS"/>
              <a:ea typeface="Comic Sans MS"/>
              <a:cs typeface="Comic Sans MS"/>
              <a:sym typeface="Comic Sans MS"/>
            </a:endParaRPr>
          </a:p>
        </p:txBody>
      </p:sp>
      <p:pic>
        <p:nvPicPr>
          <p:cNvPr id="104" name="Google Shape;104;p20"/>
          <p:cNvPicPr preferRelativeResize="0"/>
          <p:nvPr/>
        </p:nvPicPr>
        <p:blipFill>
          <a:blip r:embed="rId3">
            <a:alphaModFix/>
          </a:blip>
          <a:stretch>
            <a:fillRect/>
          </a:stretch>
        </p:blipFill>
        <p:spPr>
          <a:xfrm>
            <a:off x="230750" y="1388200"/>
            <a:ext cx="3957625" cy="3974799"/>
          </a:xfrm>
          <a:prstGeom prst="rect">
            <a:avLst/>
          </a:prstGeom>
          <a:noFill/>
          <a:ln>
            <a:noFill/>
          </a:ln>
        </p:spPr>
      </p:pic>
      <p:pic>
        <p:nvPicPr>
          <p:cNvPr id="105" name="Google Shape;105;p20"/>
          <p:cNvPicPr preferRelativeResize="0"/>
          <p:nvPr/>
        </p:nvPicPr>
        <p:blipFill>
          <a:blip r:embed="rId4">
            <a:alphaModFix/>
          </a:blip>
          <a:stretch>
            <a:fillRect/>
          </a:stretch>
        </p:blipFill>
        <p:spPr>
          <a:xfrm>
            <a:off x="4340775" y="1396100"/>
            <a:ext cx="4650825" cy="395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RECOMMENDATION</a:t>
            </a:r>
            <a:r>
              <a:rPr lang="en-US" sz="2200" u="sng">
                <a:solidFill>
                  <a:schemeClr val="dk1"/>
                </a:solidFill>
                <a:latin typeface="Comic Sans MS"/>
                <a:ea typeface="Comic Sans MS"/>
                <a:cs typeface="Comic Sans MS"/>
                <a:sym typeface="Comic Sans MS"/>
              </a:rPr>
              <a:t> MODEL:</a:t>
            </a:r>
            <a:endParaRPr sz="2200" u="sng">
              <a:solidFill>
                <a:schemeClr val="dk1"/>
              </a:solidFill>
              <a:latin typeface="Comic Sans MS"/>
              <a:ea typeface="Comic Sans MS"/>
              <a:cs typeface="Comic Sans MS"/>
              <a:sym typeface="Comic Sans MS"/>
            </a:endParaRPr>
          </a:p>
        </p:txBody>
      </p:sp>
      <p:sp>
        <p:nvSpPr>
          <p:cNvPr id="111" name="Google Shape;111;p21"/>
          <p:cNvSpPr txBox="1"/>
          <p:nvPr/>
        </p:nvSpPr>
        <p:spPr>
          <a:xfrm>
            <a:off x="501050" y="1475725"/>
            <a:ext cx="83979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When you are using </a:t>
            </a:r>
            <a:r>
              <a:rPr lang="en-US" sz="2000">
                <a:solidFill>
                  <a:schemeClr val="dk1"/>
                </a:solidFill>
              </a:rPr>
              <a:t>collaborative</a:t>
            </a:r>
            <a:r>
              <a:rPr lang="en-US" sz="2000">
                <a:solidFill>
                  <a:schemeClr val="dk1"/>
                </a:solidFill>
              </a:rPr>
              <a:t> filtering, the model will recommend movies, which other users have rated or watched similarly. Thus it will recommend without considering the user’s watch list.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This </a:t>
            </a:r>
            <a:r>
              <a:rPr lang="en-US" sz="2000">
                <a:solidFill>
                  <a:schemeClr val="dk1"/>
                </a:solidFill>
              </a:rPr>
              <a:t>limitation</a:t>
            </a:r>
            <a:r>
              <a:rPr lang="en-US" sz="2000">
                <a:solidFill>
                  <a:schemeClr val="dk1"/>
                </a:solidFill>
              </a:rPr>
              <a:t> is overcome in the hybrid model by using content-filtering </a:t>
            </a:r>
            <a:r>
              <a:rPr lang="en-US" sz="2000">
                <a:solidFill>
                  <a:schemeClr val="dk1"/>
                </a:solidFill>
              </a:rPr>
              <a:t>method so that even the user’s interests are acknowledges leading to better results.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The TF-IDF technique is used to find similar movies by measuring the importance of each genre in a particular movie.</a:t>
            </a:r>
            <a:endParaRPr sz="2000">
              <a:solidFill>
                <a:schemeClr val="dk1"/>
              </a:solidFill>
            </a:endParaRPr>
          </a:p>
          <a:p>
            <a:pPr indent="0" lvl="0" marL="914400" rtl="0" algn="l">
              <a:spcBef>
                <a:spcPts val="0"/>
              </a:spcBef>
              <a:spcAft>
                <a:spcPts val="0"/>
              </a:spcAft>
              <a:buNone/>
            </a:pPr>
            <a:r>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PREDICTION MODEL:</a:t>
            </a:r>
            <a:endParaRPr sz="2200" u="sng">
              <a:solidFill>
                <a:schemeClr val="dk1"/>
              </a:solidFill>
              <a:latin typeface="Comic Sans MS"/>
              <a:ea typeface="Comic Sans MS"/>
              <a:cs typeface="Comic Sans MS"/>
              <a:sym typeface="Comic Sans MS"/>
            </a:endParaRPr>
          </a:p>
        </p:txBody>
      </p:sp>
      <p:sp>
        <p:nvSpPr>
          <p:cNvPr id="117" name="Google Shape;117;p22"/>
          <p:cNvSpPr txBox="1"/>
          <p:nvPr/>
        </p:nvSpPr>
        <p:spPr>
          <a:xfrm>
            <a:off x="821400" y="1843550"/>
            <a:ext cx="77082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Prediction model based on linear regression model</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y = ax + b</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Dependent variable: Revenue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Independent variables: Budget, Popularity, Vote Counts, Vote Average, Runtime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Processed Data splitted into training and testing set</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Fit linear regression model into training set</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Fitted regression model used for prediction</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PREDICTION MODEL: Correlation matrix</a:t>
            </a:r>
            <a:endParaRPr sz="2200" u="sng">
              <a:solidFill>
                <a:schemeClr val="dk1"/>
              </a:solidFill>
              <a:latin typeface="Comic Sans MS"/>
              <a:ea typeface="Comic Sans MS"/>
              <a:cs typeface="Comic Sans MS"/>
              <a:sym typeface="Comic Sans MS"/>
            </a:endParaRPr>
          </a:p>
        </p:txBody>
      </p:sp>
      <p:pic>
        <p:nvPicPr>
          <p:cNvPr id="123" name="Google Shape;123;p23"/>
          <p:cNvPicPr preferRelativeResize="0"/>
          <p:nvPr/>
        </p:nvPicPr>
        <p:blipFill>
          <a:blip r:embed="rId3">
            <a:alphaModFix/>
          </a:blip>
          <a:stretch>
            <a:fillRect/>
          </a:stretch>
        </p:blipFill>
        <p:spPr>
          <a:xfrm>
            <a:off x="4572000" y="1665945"/>
            <a:ext cx="4214875" cy="3526101"/>
          </a:xfrm>
          <a:prstGeom prst="rect">
            <a:avLst/>
          </a:prstGeom>
          <a:noFill/>
          <a:ln>
            <a:noFill/>
          </a:ln>
        </p:spPr>
      </p:pic>
      <p:pic>
        <p:nvPicPr>
          <p:cNvPr id="124" name="Google Shape;124;p23"/>
          <p:cNvPicPr preferRelativeResize="0"/>
          <p:nvPr/>
        </p:nvPicPr>
        <p:blipFill>
          <a:blip r:embed="rId4">
            <a:alphaModFix/>
          </a:blip>
          <a:stretch>
            <a:fillRect/>
          </a:stretch>
        </p:blipFill>
        <p:spPr>
          <a:xfrm>
            <a:off x="341650" y="1720750"/>
            <a:ext cx="4073825" cy="34164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PREDICTION MODEL: Jointplots</a:t>
            </a:r>
            <a:endParaRPr sz="2200" u="sng">
              <a:solidFill>
                <a:schemeClr val="dk1"/>
              </a:solidFill>
              <a:latin typeface="Comic Sans MS"/>
              <a:ea typeface="Comic Sans MS"/>
              <a:cs typeface="Comic Sans MS"/>
              <a:sym typeface="Comic Sans MS"/>
            </a:endParaRPr>
          </a:p>
        </p:txBody>
      </p:sp>
      <p:pic>
        <p:nvPicPr>
          <p:cNvPr id="130" name="Google Shape;130;p24"/>
          <p:cNvPicPr preferRelativeResize="0"/>
          <p:nvPr/>
        </p:nvPicPr>
        <p:blipFill>
          <a:blip r:embed="rId3">
            <a:alphaModFix/>
          </a:blip>
          <a:stretch>
            <a:fillRect/>
          </a:stretch>
        </p:blipFill>
        <p:spPr>
          <a:xfrm>
            <a:off x="601163" y="3605700"/>
            <a:ext cx="2460137" cy="2472276"/>
          </a:xfrm>
          <a:prstGeom prst="rect">
            <a:avLst/>
          </a:prstGeom>
          <a:noFill/>
          <a:ln>
            <a:noFill/>
          </a:ln>
        </p:spPr>
      </p:pic>
      <p:pic>
        <p:nvPicPr>
          <p:cNvPr id="131" name="Google Shape;131;p24"/>
          <p:cNvPicPr preferRelativeResize="0"/>
          <p:nvPr/>
        </p:nvPicPr>
        <p:blipFill>
          <a:blip r:embed="rId4">
            <a:alphaModFix/>
          </a:blip>
          <a:stretch>
            <a:fillRect/>
          </a:stretch>
        </p:blipFill>
        <p:spPr>
          <a:xfrm>
            <a:off x="3417700" y="3760850"/>
            <a:ext cx="2308602" cy="2317126"/>
          </a:xfrm>
          <a:prstGeom prst="rect">
            <a:avLst/>
          </a:prstGeom>
          <a:noFill/>
          <a:ln>
            <a:noFill/>
          </a:ln>
        </p:spPr>
      </p:pic>
      <p:pic>
        <p:nvPicPr>
          <p:cNvPr id="132" name="Google Shape;132;p24"/>
          <p:cNvPicPr preferRelativeResize="0"/>
          <p:nvPr/>
        </p:nvPicPr>
        <p:blipFill>
          <a:blip r:embed="rId5">
            <a:alphaModFix/>
          </a:blip>
          <a:stretch>
            <a:fillRect/>
          </a:stretch>
        </p:blipFill>
        <p:spPr>
          <a:xfrm>
            <a:off x="4970475" y="799888"/>
            <a:ext cx="2859177" cy="2793994"/>
          </a:xfrm>
          <a:prstGeom prst="rect">
            <a:avLst/>
          </a:prstGeom>
          <a:noFill/>
          <a:ln>
            <a:noFill/>
          </a:ln>
        </p:spPr>
      </p:pic>
      <p:pic>
        <p:nvPicPr>
          <p:cNvPr id="133" name="Google Shape;133;p24"/>
          <p:cNvPicPr preferRelativeResize="0"/>
          <p:nvPr/>
        </p:nvPicPr>
        <p:blipFill>
          <a:blip r:embed="rId6">
            <a:alphaModFix/>
          </a:blip>
          <a:stretch>
            <a:fillRect/>
          </a:stretch>
        </p:blipFill>
        <p:spPr>
          <a:xfrm>
            <a:off x="6341800" y="3868925"/>
            <a:ext cx="2228027" cy="2209045"/>
          </a:xfrm>
          <a:prstGeom prst="rect">
            <a:avLst/>
          </a:prstGeom>
          <a:noFill/>
          <a:ln>
            <a:noFill/>
          </a:ln>
        </p:spPr>
      </p:pic>
      <p:pic>
        <p:nvPicPr>
          <p:cNvPr id="134" name="Google Shape;134;p24"/>
          <p:cNvPicPr preferRelativeResize="0"/>
          <p:nvPr/>
        </p:nvPicPr>
        <p:blipFill>
          <a:blip r:embed="rId7">
            <a:alphaModFix/>
          </a:blip>
          <a:stretch>
            <a:fillRect/>
          </a:stretch>
        </p:blipFill>
        <p:spPr>
          <a:xfrm>
            <a:off x="1140950" y="788075"/>
            <a:ext cx="2859187" cy="2817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PREDICTION MODEL</a:t>
            </a:r>
            <a:endParaRPr sz="2200" u="sng">
              <a:solidFill>
                <a:schemeClr val="dk1"/>
              </a:solidFill>
              <a:latin typeface="Comic Sans MS"/>
              <a:ea typeface="Comic Sans MS"/>
              <a:cs typeface="Comic Sans MS"/>
              <a:sym typeface="Comic Sans MS"/>
            </a:endParaRPr>
          </a:p>
        </p:txBody>
      </p:sp>
      <p:sp>
        <p:nvSpPr>
          <p:cNvPr id="140" name="Google Shape;140;p25"/>
          <p:cNvSpPr txBox="1"/>
          <p:nvPr/>
        </p:nvSpPr>
        <p:spPr>
          <a:xfrm>
            <a:off x="821400" y="860325"/>
            <a:ext cx="7708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Training data: 20%, Testing data: 80%</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graphicFrame>
        <p:nvGraphicFramePr>
          <p:cNvPr id="141" name="Google Shape;141;p25"/>
          <p:cNvGraphicFramePr/>
          <p:nvPr/>
        </p:nvGraphicFramePr>
        <p:xfrm>
          <a:off x="669000" y="2715600"/>
          <a:ext cx="3000000" cy="3000000"/>
        </p:xfrm>
        <a:graphic>
          <a:graphicData uri="http://schemas.openxmlformats.org/drawingml/2006/table">
            <a:tbl>
              <a:tblPr>
                <a:noFill/>
                <a:tableStyleId>{71404080-679B-494D-B7FE-91EDF9918FB5}</a:tableStyleId>
              </a:tblPr>
              <a:tblGrid>
                <a:gridCol w="1723725"/>
                <a:gridCol w="1723725"/>
              </a:tblGrid>
              <a:tr h="339600">
                <a:tc>
                  <a:txBody>
                    <a:bodyPr/>
                    <a:lstStyle/>
                    <a:p>
                      <a:pPr indent="0" lvl="0" marL="0" rtl="0" algn="l">
                        <a:spcBef>
                          <a:spcPts val="0"/>
                        </a:spcBef>
                        <a:spcAft>
                          <a:spcPts val="0"/>
                        </a:spcAft>
                        <a:buNone/>
                      </a:pPr>
                      <a:r>
                        <a:rPr lang="en-US"/>
                        <a:t>budget</a:t>
                      </a:r>
                      <a:endParaRPr/>
                    </a:p>
                  </a:txBody>
                  <a:tcPr marT="91425" marB="91425" marR="91425" marL="91425"/>
                </a:tc>
                <a:tc>
                  <a:txBody>
                    <a:bodyPr/>
                    <a:lstStyle/>
                    <a:p>
                      <a:pPr indent="0" lvl="0" marL="0" rtl="0" algn="l">
                        <a:spcBef>
                          <a:spcPts val="0"/>
                        </a:spcBef>
                        <a:spcAft>
                          <a:spcPts val="0"/>
                        </a:spcAft>
                        <a:buNone/>
                      </a:pPr>
                      <a:r>
                        <a:rPr lang="en-US"/>
                        <a:t>1.6041</a:t>
                      </a:r>
                      <a:endParaRPr/>
                    </a:p>
                  </a:txBody>
                  <a:tcPr marT="91425" marB="91425" marR="91425" marL="91425"/>
                </a:tc>
              </a:tr>
              <a:tr h="339600">
                <a:tc>
                  <a:txBody>
                    <a:bodyPr/>
                    <a:lstStyle/>
                    <a:p>
                      <a:pPr indent="0" lvl="0" marL="0" rtl="0" algn="l">
                        <a:spcBef>
                          <a:spcPts val="0"/>
                        </a:spcBef>
                        <a:spcAft>
                          <a:spcPts val="0"/>
                        </a:spcAft>
                        <a:buNone/>
                      </a:pPr>
                      <a:r>
                        <a:rPr lang="en-US"/>
                        <a:t>popularity</a:t>
                      </a:r>
                      <a:endParaRPr/>
                    </a:p>
                  </a:txBody>
                  <a:tcPr marT="91425" marB="91425" marR="91425" marL="91425"/>
                </a:tc>
                <a:tc>
                  <a:txBody>
                    <a:bodyPr/>
                    <a:lstStyle/>
                    <a:p>
                      <a:pPr indent="0" lvl="0" marL="0" rtl="0" algn="l">
                        <a:spcBef>
                          <a:spcPts val="0"/>
                        </a:spcBef>
                        <a:spcAft>
                          <a:spcPts val="0"/>
                        </a:spcAft>
                        <a:buNone/>
                      </a:pPr>
                      <a:r>
                        <a:rPr lang="en-US"/>
                        <a:t>250316.07</a:t>
                      </a:r>
                      <a:endParaRPr/>
                    </a:p>
                  </a:txBody>
                  <a:tcPr marT="91425" marB="91425" marR="91425" marL="91425"/>
                </a:tc>
              </a:tr>
              <a:tr h="339600">
                <a:tc>
                  <a:txBody>
                    <a:bodyPr/>
                    <a:lstStyle/>
                    <a:p>
                      <a:pPr indent="0" lvl="0" marL="0" rtl="0" algn="l">
                        <a:spcBef>
                          <a:spcPts val="0"/>
                        </a:spcBef>
                        <a:spcAft>
                          <a:spcPts val="0"/>
                        </a:spcAft>
                        <a:buNone/>
                      </a:pPr>
                      <a:r>
                        <a:rPr lang="en-US"/>
                        <a:t>vote_count</a:t>
                      </a:r>
                      <a:endParaRPr/>
                    </a:p>
                  </a:txBody>
                  <a:tcPr marT="91425" marB="91425" marR="91425" marL="91425"/>
                </a:tc>
                <a:tc>
                  <a:txBody>
                    <a:bodyPr/>
                    <a:lstStyle/>
                    <a:p>
                      <a:pPr indent="0" lvl="0" marL="0" rtl="0" algn="l">
                        <a:spcBef>
                          <a:spcPts val="0"/>
                        </a:spcBef>
                        <a:spcAft>
                          <a:spcPts val="0"/>
                        </a:spcAft>
                        <a:buNone/>
                      </a:pPr>
                      <a:r>
                        <a:rPr lang="en-US"/>
                        <a:t>74422.61</a:t>
                      </a:r>
                      <a:endParaRPr/>
                    </a:p>
                  </a:txBody>
                  <a:tcPr marT="91425" marB="91425" marR="91425" marL="91425"/>
                </a:tc>
              </a:tr>
              <a:tr h="339600">
                <a:tc>
                  <a:txBody>
                    <a:bodyPr/>
                    <a:lstStyle/>
                    <a:p>
                      <a:pPr indent="0" lvl="0" marL="0" rtl="0" algn="l">
                        <a:spcBef>
                          <a:spcPts val="0"/>
                        </a:spcBef>
                        <a:spcAft>
                          <a:spcPts val="0"/>
                        </a:spcAft>
                        <a:buNone/>
                      </a:pPr>
                      <a:r>
                        <a:rPr lang="en-US"/>
                        <a:t>runtime</a:t>
                      </a:r>
                      <a:endParaRPr/>
                    </a:p>
                  </a:txBody>
                  <a:tcPr marT="91425" marB="91425" marR="91425" marL="91425"/>
                </a:tc>
                <a:tc>
                  <a:txBody>
                    <a:bodyPr/>
                    <a:lstStyle/>
                    <a:p>
                      <a:pPr indent="0" lvl="0" marL="0" rtl="0" algn="l">
                        <a:spcBef>
                          <a:spcPts val="0"/>
                        </a:spcBef>
                        <a:spcAft>
                          <a:spcPts val="0"/>
                        </a:spcAft>
                        <a:buNone/>
                      </a:pPr>
                      <a:r>
                        <a:rPr lang="en-US"/>
                        <a:t>-696291.88</a:t>
                      </a:r>
                      <a:endParaRPr/>
                    </a:p>
                  </a:txBody>
                  <a:tcPr marT="91425" marB="91425" marR="91425" marL="91425"/>
                </a:tc>
              </a:tr>
              <a:tr h="339600">
                <a:tc>
                  <a:txBody>
                    <a:bodyPr/>
                    <a:lstStyle/>
                    <a:p>
                      <a:pPr indent="0" lvl="0" marL="0" rtl="0" algn="l">
                        <a:spcBef>
                          <a:spcPts val="0"/>
                        </a:spcBef>
                        <a:spcAft>
                          <a:spcPts val="0"/>
                        </a:spcAft>
                        <a:buNone/>
                      </a:pPr>
                      <a:r>
                        <a:rPr lang="en-US"/>
                        <a:t>vote_average</a:t>
                      </a:r>
                      <a:endParaRPr/>
                    </a:p>
                  </a:txBody>
                  <a:tcPr marT="91425" marB="91425" marR="91425" marL="91425"/>
                </a:tc>
                <a:tc>
                  <a:txBody>
                    <a:bodyPr/>
                    <a:lstStyle/>
                    <a:p>
                      <a:pPr indent="0" lvl="0" marL="0" rtl="0" algn="l">
                        <a:spcBef>
                          <a:spcPts val="0"/>
                        </a:spcBef>
                        <a:spcAft>
                          <a:spcPts val="0"/>
                        </a:spcAft>
                        <a:buNone/>
                      </a:pPr>
                      <a:r>
                        <a:rPr lang="en-US"/>
                        <a:t>-2744485.56</a:t>
                      </a:r>
                      <a:endParaRPr/>
                    </a:p>
                  </a:txBody>
                  <a:tcPr marT="91425" marB="91425" marR="91425" marL="91425"/>
                </a:tc>
              </a:tr>
              <a:tr h="339600">
                <a:tc>
                  <a:txBody>
                    <a:bodyPr/>
                    <a:lstStyle/>
                    <a:p>
                      <a:pPr indent="0" lvl="0" marL="0" rtl="0" algn="l">
                        <a:spcBef>
                          <a:spcPts val="0"/>
                        </a:spcBef>
                        <a:spcAft>
                          <a:spcPts val="0"/>
                        </a:spcAft>
                        <a:buNone/>
                      </a:pPr>
                      <a:r>
                        <a:rPr lang="en-US"/>
                        <a:t>RMSE</a:t>
                      </a:r>
                      <a:endParaRPr/>
                    </a:p>
                  </a:txBody>
                  <a:tcPr marT="91425" marB="91425" marR="91425" marL="91425"/>
                </a:tc>
                <a:tc>
                  <a:txBody>
                    <a:bodyPr/>
                    <a:lstStyle/>
                    <a:p>
                      <a:pPr indent="0" lvl="0" marL="0" rtl="0" algn="l">
                        <a:spcBef>
                          <a:spcPts val="0"/>
                        </a:spcBef>
                        <a:spcAft>
                          <a:spcPts val="0"/>
                        </a:spcAft>
                        <a:buNone/>
                      </a:pPr>
                      <a:r>
                        <a:rPr lang="en-US"/>
                        <a:t>9233499.36</a:t>
                      </a:r>
                      <a:endParaRPr/>
                    </a:p>
                  </a:txBody>
                  <a:tcPr marT="91425" marB="91425" marR="91425" marL="91425"/>
                </a:tc>
              </a:tr>
              <a:tr h="339600">
                <a:tc>
                  <a:txBody>
                    <a:bodyPr/>
                    <a:lstStyle/>
                    <a:p>
                      <a:pPr indent="0" lvl="0" marL="0" rtl="0" algn="l">
                        <a:spcBef>
                          <a:spcPts val="0"/>
                        </a:spcBef>
                        <a:spcAft>
                          <a:spcPts val="0"/>
                        </a:spcAft>
                        <a:buNone/>
                      </a:pPr>
                      <a:r>
                        <a:rPr lang="en-US"/>
                        <a:t>R^2</a:t>
                      </a:r>
                      <a:endParaRPr/>
                    </a:p>
                  </a:txBody>
                  <a:tcPr marT="91425" marB="91425" marR="91425" marL="91425"/>
                </a:tc>
                <a:tc>
                  <a:txBody>
                    <a:bodyPr/>
                    <a:lstStyle/>
                    <a:p>
                      <a:pPr indent="0" lvl="0" marL="0" rtl="0" algn="l">
                        <a:spcBef>
                          <a:spcPts val="0"/>
                        </a:spcBef>
                        <a:spcAft>
                          <a:spcPts val="0"/>
                        </a:spcAft>
                        <a:buNone/>
                      </a:pPr>
                      <a:r>
                        <a:rPr lang="en-US"/>
                        <a:t>0.69</a:t>
                      </a:r>
                      <a:endParaRPr/>
                    </a:p>
                  </a:txBody>
                  <a:tcPr marT="91425" marB="91425" marR="91425" marL="91425"/>
                </a:tc>
              </a:tr>
            </a:tbl>
          </a:graphicData>
        </a:graphic>
      </p:graphicFrame>
      <p:graphicFrame>
        <p:nvGraphicFramePr>
          <p:cNvPr id="142" name="Google Shape;142;p25"/>
          <p:cNvGraphicFramePr/>
          <p:nvPr/>
        </p:nvGraphicFramePr>
        <p:xfrm>
          <a:off x="5027925" y="2715600"/>
          <a:ext cx="3000000" cy="3000000"/>
        </p:xfrm>
        <a:graphic>
          <a:graphicData uri="http://schemas.openxmlformats.org/drawingml/2006/table">
            <a:tbl>
              <a:tblPr>
                <a:noFill/>
                <a:tableStyleId>{71404080-679B-494D-B7FE-91EDF9918FB5}</a:tableStyleId>
              </a:tblPr>
              <a:tblGrid>
                <a:gridCol w="1723725"/>
                <a:gridCol w="1723725"/>
              </a:tblGrid>
              <a:tr h="381000">
                <a:tc>
                  <a:txBody>
                    <a:bodyPr/>
                    <a:lstStyle/>
                    <a:p>
                      <a:pPr indent="0" lvl="0" marL="0" rtl="0" algn="l">
                        <a:spcBef>
                          <a:spcPts val="0"/>
                        </a:spcBef>
                        <a:spcAft>
                          <a:spcPts val="0"/>
                        </a:spcAft>
                        <a:buNone/>
                      </a:pPr>
                      <a:r>
                        <a:rPr lang="en-US"/>
                        <a:t>budget</a:t>
                      </a:r>
                      <a:endParaRPr/>
                    </a:p>
                  </a:txBody>
                  <a:tcPr marT="91425" marB="91425" marR="91425" marL="91425"/>
                </a:tc>
                <a:tc>
                  <a:txBody>
                    <a:bodyPr/>
                    <a:lstStyle/>
                    <a:p>
                      <a:pPr indent="0" lvl="0" marL="0" rtl="0" algn="l">
                        <a:spcBef>
                          <a:spcPts val="0"/>
                        </a:spcBef>
                        <a:spcAft>
                          <a:spcPts val="0"/>
                        </a:spcAft>
                        <a:buNone/>
                      </a:pPr>
                      <a:r>
                        <a:rPr lang="en-US"/>
                        <a:t>1.645</a:t>
                      </a:r>
                      <a:endParaRPr/>
                    </a:p>
                  </a:txBody>
                  <a:tcPr marT="91425" marB="91425" marR="91425" marL="91425"/>
                </a:tc>
              </a:tr>
              <a:tr h="381000">
                <a:tc>
                  <a:txBody>
                    <a:bodyPr/>
                    <a:lstStyle/>
                    <a:p>
                      <a:pPr indent="0" lvl="0" marL="0" rtl="0" algn="l">
                        <a:spcBef>
                          <a:spcPts val="0"/>
                        </a:spcBef>
                        <a:spcAft>
                          <a:spcPts val="0"/>
                        </a:spcAft>
                        <a:buNone/>
                      </a:pPr>
                      <a:r>
                        <a:rPr lang="en-US"/>
                        <a:t>vote_count</a:t>
                      </a:r>
                      <a:endParaRPr/>
                    </a:p>
                  </a:txBody>
                  <a:tcPr marT="91425" marB="91425" marR="91425" marL="91425"/>
                </a:tc>
                <a:tc>
                  <a:txBody>
                    <a:bodyPr/>
                    <a:lstStyle/>
                    <a:p>
                      <a:pPr indent="0" lvl="0" marL="0" rtl="0" algn="l">
                        <a:spcBef>
                          <a:spcPts val="0"/>
                        </a:spcBef>
                        <a:spcAft>
                          <a:spcPts val="0"/>
                        </a:spcAft>
                        <a:buNone/>
                      </a:pPr>
                      <a:r>
                        <a:rPr lang="en-US"/>
                        <a:t>70178.09</a:t>
                      </a:r>
                      <a:endParaRPr/>
                    </a:p>
                  </a:txBody>
                  <a:tcPr marT="91425" marB="91425" marR="91425" marL="91425"/>
                </a:tc>
              </a:tr>
              <a:tr h="381000">
                <a:tc>
                  <a:txBody>
                    <a:bodyPr/>
                    <a:lstStyle/>
                    <a:p>
                      <a:pPr indent="0" lvl="0" marL="0" rtl="0" algn="l">
                        <a:spcBef>
                          <a:spcPts val="0"/>
                        </a:spcBef>
                        <a:spcAft>
                          <a:spcPts val="0"/>
                        </a:spcAft>
                        <a:buNone/>
                      </a:pPr>
                      <a:r>
                        <a:rPr lang="en-US"/>
                        <a:t>RMSE</a:t>
                      </a:r>
                      <a:endParaRPr/>
                    </a:p>
                  </a:txBody>
                  <a:tcPr marT="91425" marB="91425" marR="91425" marL="91425"/>
                </a:tc>
                <a:tc>
                  <a:txBody>
                    <a:bodyPr/>
                    <a:lstStyle/>
                    <a:p>
                      <a:pPr indent="0" lvl="0" marL="0" rtl="0" algn="l">
                        <a:spcBef>
                          <a:spcPts val="0"/>
                        </a:spcBef>
                        <a:spcAft>
                          <a:spcPts val="0"/>
                        </a:spcAft>
                        <a:buNone/>
                      </a:pPr>
                      <a:r>
                        <a:rPr lang="en-US"/>
                        <a:t>90237741.20</a:t>
                      </a:r>
                      <a:endParaRPr/>
                    </a:p>
                  </a:txBody>
                  <a:tcPr marT="91425" marB="91425" marR="91425" marL="91425"/>
                </a:tc>
              </a:tr>
              <a:tr h="381000">
                <a:tc>
                  <a:txBody>
                    <a:bodyPr/>
                    <a:lstStyle/>
                    <a:p>
                      <a:pPr indent="0" lvl="0" marL="0" rtl="0" algn="l">
                        <a:spcBef>
                          <a:spcPts val="0"/>
                        </a:spcBef>
                        <a:spcAft>
                          <a:spcPts val="0"/>
                        </a:spcAft>
                        <a:buNone/>
                      </a:pPr>
                      <a:r>
                        <a:rPr lang="en-US"/>
                        <a:t>R^2</a:t>
                      </a:r>
                      <a:endParaRPr/>
                    </a:p>
                  </a:txBody>
                  <a:tcPr marT="91425" marB="91425" marR="91425" marL="91425"/>
                </a:tc>
                <a:tc>
                  <a:txBody>
                    <a:bodyPr/>
                    <a:lstStyle/>
                    <a:p>
                      <a:pPr indent="0" lvl="0" marL="0" rtl="0" algn="l">
                        <a:spcBef>
                          <a:spcPts val="0"/>
                        </a:spcBef>
                        <a:spcAft>
                          <a:spcPts val="0"/>
                        </a:spcAft>
                        <a:buNone/>
                      </a:pPr>
                      <a:r>
                        <a:rPr lang="en-US"/>
                        <a:t>0.704</a:t>
                      </a:r>
                      <a:endParaRPr/>
                    </a:p>
                  </a:txBody>
                  <a:tcPr marT="91425" marB="91425" marR="91425" marL="91425"/>
                </a:tc>
              </a:tr>
            </a:tbl>
          </a:graphicData>
        </a:graphic>
      </p:graphicFrame>
      <p:sp>
        <p:nvSpPr>
          <p:cNvPr id="143" name="Google Shape;143;p25"/>
          <p:cNvSpPr txBox="1"/>
          <p:nvPr/>
        </p:nvSpPr>
        <p:spPr>
          <a:xfrm>
            <a:off x="4879350" y="4554975"/>
            <a:ext cx="37446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RMSE lower than other regression models such as </a:t>
            </a:r>
            <a:r>
              <a:rPr lang="en-US" sz="2000">
                <a:solidFill>
                  <a:schemeClr val="dk1"/>
                </a:solidFill>
              </a:rPr>
              <a:t>KNeighborsRegressor</a:t>
            </a:r>
            <a:r>
              <a:rPr lang="en-US" sz="2000">
                <a:solidFill>
                  <a:schemeClr val="dk1"/>
                </a:solidFill>
              </a:rPr>
              <a:t> and Random Forest Regressor</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
        <p:nvSpPr>
          <p:cNvPr id="144" name="Google Shape;144;p25"/>
          <p:cNvSpPr txBox="1"/>
          <p:nvPr/>
        </p:nvSpPr>
        <p:spPr>
          <a:xfrm>
            <a:off x="668925" y="1580575"/>
            <a:ext cx="3447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rPr>
              <a:t>Multivariable linear regression on all five independent variables.</a:t>
            </a:r>
            <a:endParaRPr sz="2000">
              <a:solidFill>
                <a:schemeClr val="dk1"/>
              </a:solidFill>
            </a:endParaRPr>
          </a:p>
          <a:p>
            <a:pPr indent="0" lvl="0" marL="457200" rtl="0" algn="ctr">
              <a:spcBef>
                <a:spcPts val="0"/>
              </a:spcBef>
              <a:spcAft>
                <a:spcPts val="0"/>
              </a:spcAft>
              <a:buNone/>
            </a:pPr>
            <a:r>
              <a:t/>
            </a:r>
            <a:endParaRPr sz="2000">
              <a:solidFill>
                <a:schemeClr val="dk1"/>
              </a:solidFill>
            </a:endParaRPr>
          </a:p>
        </p:txBody>
      </p:sp>
      <p:sp>
        <p:nvSpPr>
          <p:cNvPr id="145" name="Google Shape;145;p25"/>
          <p:cNvSpPr txBox="1"/>
          <p:nvPr/>
        </p:nvSpPr>
        <p:spPr>
          <a:xfrm>
            <a:off x="5027850" y="1580575"/>
            <a:ext cx="3447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rPr>
              <a:t>Multivariable linear regression on budget, vote_count and </a:t>
            </a:r>
            <a:r>
              <a:rPr lang="en-US" sz="2000">
                <a:solidFill>
                  <a:schemeClr val="dk1"/>
                </a:solidFill>
              </a:rPr>
              <a:t>revenue</a:t>
            </a:r>
            <a:r>
              <a:rPr lang="en-US" sz="2000">
                <a:solidFill>
                  <a:schemeClr val="dk1"/>
                </a:solidFill>
              </a:rPr>
              <a:t>.</a:t>
            </a:r>
            <a:endParaRPr sz="2000">
              <a:solidFill>
                <a:schemeClr val="dk1"/>
              </a:solidFill>
            </a:endParaRPr>
          </a:p>
          <a:p>
            <a:pPr indent="0" lvl="0" marL="457200" rtl="0" algn="ctr">
              <a:spcBef>
                <a:spcPts val="0"/>
              </a:spcBef>
              <a:spcAft>
                <a:spcPts val="0"/>
              </a:spcAft>
              <a:buNone/>
            </a:pPr>
            <a:r>
              <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PREDICTION MODEL: Limitations</a:t>
            </a:r>
            <a:endParaRPr sz="2200" u="sng">
              <a:solidFill>
                <a:schemeClr val="dk1"/>
              </a:solidFill>
              <a:latin typeface="Comic Sans MS"/>
              <a:ea typeface="Comic Sans MS"/>
              <a:cs typeface="Comic Sans MS"/>
              <a:sym typeface="Comic Sans MS"/>
            </a:endParaRPr>
          </a:p>
        </p:txBody>
      </p:sp>
      <p:sp>
        <p:nvSpPr>
          <p:cNvPr id="151" name="Google Shape;151;p26"/>
          <p:cNvSpPr txBox="1"/>
          <p:nvPr/>
        </p:nvSpPr>
        <p:spPr>
          <a:xfrm>
            <a:off x="717900" y="1415875"/>
            <a:ext cx="77082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Only numerical attributes included in the model.</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Categorical variables such as genre, cast, languages do affect the movie revenue.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Did not incorporate movie ratings to the prediction model.</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REFERENCES:</a:t>
            </a:r>
            <a:endParaRPr sz="2200" u="sng">
              <a:solidFill>
                <a:schemeClr val="dk1"/>
              </a:solidFill>
              <a:latin typeface="Comic Sans MS"/>
              <a:ea typeface="Comic Sans MS"/>
              <a:cs typeface="Comic Sans MS"/>
              <a:sym typeface="Comic Sans MS"/>
            </a:endParaRPr>
          </a:p>
        </p:txBody>
      </p:sp>
      <p:sp>
        <p:nvSpPr>
          <p:cNvPr id="157" name="Google Shape;157;p27"/>
          <p:cNvSpPr txBox="1"/>
          <p:nvPr/>
        </p:nvSpPr>
        <p:spPr>
          <a:xfrm>
            <a:off x="620575" y="909375"/>
            <a:ext cx="7673100" cy="5027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AutoNum type="arabicPeriod"/>
            </a:pPr>
            <a:r>
              <a:rPr lang="en-US" sz="1100">
                <a:solidFill>
                  <a:schemeClr val="dk1"/>
                </a:solidFill>
              </a:rPr>
              <a:t>lvaro González, Fernando Ortega, Diego Pérez-López, and Santiago Alonso. 2022. Bias and Unfairness of Collaborative Filtering Based Recommender Systems in MovieLens Dataset. IEEE Access 10 (2022), 68429–68439.</a:t>
            </a:r>
            <a:r>
              <a:rPr lang="en-US" sz="1100">
                <a:solidFill>
                  <a:schemeClr val="dk1"/>
                </a:solidFill>
                <a:uFill>
                  <a:noFill/>
                </a:uFill>
                <a:hlinkClick r:id="rId3">
                  <a:extLst>
                    <a:ext uri="{A12FA001-AC4F-418D-AE19-62706E023703}">
                      <ahyp:hlinkClr val="tx"/>
                    </a:ext>
                  </a:extLst>
                </a:hlinkClick>
              </a:rPr>
              <a:t> </a:t>
            </a:r>
            <a:r>
              <a:rPr lang="en-US" sz="1100" u="sng">
                <a:solidFill>
                  <a:srgbClr val="DCA10D"/>
                </a:solidFill>
                <a:hlinkClick r:id="rId4">
                  <a:extLst>
                    <a:ext uri="{A12FA001-AC4F-418D-AE19-62706E023703}">
                      <ahyp:hlinkClr val="tx"/>
                    </a:ext>
                  </a:extLst>
                </a:hlinkClick>
              </a:rPr>
              <a:t>https://doi.org/10.1109/</a:t>
            </a:r>
            <a:r>
              <a:rPr lang="en-US" sz="1100">
                <a:solidFill>
                  <a:schemeClr val="dk1"/>
                </a:solidFill>
              </a:rPr>
              <a:t> ACCESS.2022.3186719</a:t>
            </a:r>
            <a:endParaRPr sz="1100">
              <a:solidFill>
                <a:schemeClr val="dk1"/>
              </a:solidFill>
            </a:endParaRPr>
          </a:p>
          <a:p>
            <a:pPr indent="-298450" lvl="0" marL="457200" rtl="0" algn="l">
              <a:lnSpc>
                <a:spcPct val="115000"/>
              </a:lnSpc>
              <a:spcBef>
                <a:spcPts val="0"/>
              </a:spcBef>
              <a:spcAft>
                <a:spcPts val="0"/>
              </a:spcAft>
              <a:buSzPts val="1100"/>
              <a:buAutoNum type="arabicPeriod"/>
            </a:pPr>
            <a:r>
              <a:rPr lang="en-US" sz="1100">
                <a:solidFill>
                  <a:schemeClr val="dk1"/>
                </a:solidFill>
              </a:rPr>
              <a:t>Guijia He and Soowon Lee. 2015. Multi-model or Single Model? A Study of Movie Box-Office Revenue Prediction. (2015), 321–325.</a:t>
            </a:r>
            <a:r>
              <a:rPr lang="en-US" sz="1100">
                <a:solidFill>
                  <a:schemeClr val="dk1"/>
                </a:solidFill>
                <a:uFill>
                  <a:noFill/>
                </a:uFill>
                <a:hlinkClick r:id="rId5">
                  <a:extLst>
                    <a:ext uri="{A12FA001-AC4F-418D-AE19-62706E023703}">
                      <ahyp:hlinkClr val="tx"/>
                    </a:ext>
                  </a:extLst>
                </a:hlinkClick>
              </a:rPr>
              <a:t> </a:t>
            </a:r>
            <a:r>
              <a:rPr lang="en-US" sz="1100" u="sng">
                <a:solidFill>
                  <a:srgbClr val="DCA10D"/>
                </a:solidFill>
                <a:hlinkClick r:id="rId6">
                  <a:extLst>
                    <a:ext uri="{A12FA001-AC4F-418D-AE19-62706E023703}">
                      <ahyp:hlinkClr val="tx"/>
                    </a:ext>
                  </a:extLst>
                </a:hlinkClick>
              </a:rPr>
              <a:t>https://doi.org/10.1109/CIT/</a:t>
            </a:r>
            <a:r>
              <a:rPr lang="en-US" sz="1100">
                <a:solidFill>
                  <a:schemeClr val="dk1"/>
                </a:solidFill>
              </a:rPr>
              <a:t> IUCC/DASC/PICOM.2015.46</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Dietmar Jannach, Pearl Pu, Francesco Ricci, and Markus Zanker. 2021. Recommender Systems: Past, Present, Future. AI Magazine 42 (2021), 3–6. Issue 3.</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Sambandam Jayalakshmi, Narayanan Ganesh, Robert Cep, and Janakiraman Senthil Murugan. 2022. Movie Recommender Systems: Concepts, Methods, Challenges, and Future Directions.Sensors (2022).https://www.mdpi.com/1424-8220/22/13/4904</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Dawei Li and Zhi-Ping Liu. 2022. Predicting Box-Office Markets with Machine Learning Methods. Entropy (Basel, Switzerland) 24 (2022). Issue 5. https://doi.org/10.3390/e24050711</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Rahul Pradhan, Ashish Chandra Swami, Akash Saxena, and Vikram Rajpoot. 2021.</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A Study on Movie Recommendations using Collaborative Filtering. IOP Conf. Series: Materials Science and Engineering (2021). https://iopscience.iop.org/article/10.1088/1757-899X/1119/1/012018/pdf</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Nahid Quader, Md. Osman Gani, and Dipankar Chaki. 2017. Performance evaluation of seven machine learning classification techniques for movie box office success prediction.2017 3rd International Conference on Electrical Information and Communication Technology (EICT) (2017), 1–6. https://api.semanticscholar.org/CorpusID:25140665</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Mojtaba Sadeghian and Mohammad Khansari. 2018. A Recommender Systems. Based on Similarity Networks: MovieLens Case Study. (2018), 705–709. https://doi.org/10.1109/ISTEL.2018.8661141</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Phonexay Vilakone, Doo-Soon Park, Khamphaphone Xinchang, and Fei Hao. 2018. An Efficient movie recommendation algorithm based on improved k-clique. Human-centric Computing and Information Sciences (2018). https://doi.org/10.1186/s13673-018-0161-64</a:t>
            </a:r>
            <a:endParaRPr sz="1100">
              <a:solidFill>
                <a:schemeClr val="dk1"/>
              </a:solidFill>
            </a:endParaRPr>
          </a:p>
          <a:p>
            <a:pPr indent="0" lvl="0" marL="0" rtl="0" algn="l">
              <a:spcBef>
                <a:spcPts val="0"/>
              </a:spcBef>
              <a:spcAft>
                <a:spcPts val="0"/>
              </a:spcAft>
              <a:buNone/>
            </a:pPr>
            <a:r>
              <a:t/>
            </a:r>
            <a:endParaRPr sz="1100">
              <a:solidFill>
                <a:srgbClr val="49536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10"/>
          <p:cNvSpPr txBox="1"/>
          <p:nvPr/>
        </p:nvSpPr>
        <p:spPr>
          <a:xfrm>
            <a:off x="646675" y="103610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MOTIVATION:</a:t>
            </a:r>
            <a:endParaRPr sz="2200" u="sng">
              <a:solidFill>
                <a:schemeClr val="dk1"/>
              </a:solidFill>
              <a:latin typeface="Comic Sans MS"/>
              <a:ea typeface="Comic Sans MS"/>
              <a:cs typeface="Comic Sans MS"/>
              <a:sym typeface="Comic Sans MS"/>
            </a:endParaRPr>
          </a:p>
        </p:txBody>
      </p:sp>
      <p:sp>
        <p:nvSpPr>
          <p:cNvPr id="29" name="Google Shape;29;p10"/>
          <p:cNvSpPr txBox="1"/>
          <p:nvPr/>
        </p:nvSpPr>
        <p:spPr>
          <a:xfrm>
            <a:off x="407400" y="1977650"/>
            <a:ext cx="8329200" cy="2616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US" sz="1600">
                <a:solidFill>
                  <a:schemeClr val="dk1"/>
                </a:solidFill>
              </a:rPr>
              <a:t>Interest in movies.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Movie industry has great impact on global economy.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23850" lvl="0" marL="457200" rtl="0" algn="l">
              <a:spcBef>
                <a:spcPts val="0"/>
              </a:spcBef>
              <a:spcAft>
                <a:spcPts val="0"/>
              </a:spcAft>
              <a:buClr>
                <a:schemeClr val="dk1"/>
              </a:buClr>
              <a:buSzPts val="1500"/>
              <a:buChar char="●"/>
            </a:pPr>
            <a:r>
              <a:rPr lang="en-US" sz="1600">
                <a:solidFill>
                  <a:schemeClr val="dk1"/>
                </a:solidFill>
              </a:rPr>
              <a:t>Understand the algorithms used by </a:t>
            </a:r>
            <a:r>
              <a:rPr lang="en-US" sz="1600">
                <a:solidFill>
                  <a:schemeClr val="dk1"/>
                </a:solidFill>
              </a:rPr>
              <a:t>digital</a:t>
            </a:r>
            <a:r>
              <a:rPr lang="en-US" sz="1600">
                <a:solidFill>
                  <a:schemeClr val="dk1"/>
                </a:solidFill>
              </a:rPr>
              <a:t> platforms to make recommendations.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Understand the factors that affect the revenue of movies.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nvSpPr>
        <p:spPr>
          <a:xfrm>
            <a:off x="1402775" y="2768400"/>
            <a:ext cx="6834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u="sng">
                <a:solidFill>
                  <a:schemeClr val="dk1"/>
                </a:solidFill>
                <a:latin typeface="Comic Sans MS"/>
                <a:ea typeface="Comic Sans MS"/>
                <a:cs typeface="Comic Sans MS"/>
                <a:sym typeface="Comic Sans MS"/>
              </a:rPr>
              <a:t>THANK YOU</a:t>
            </a:r>
            <a:endParaRPr sz="3000" u="sng">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1"/>
          <p:cNvSpPr txBox="1"/>
          <p:nvPr/>
        </p:nvSpPr>
        <p:spPr>
          <a:xfrm>
            <a:off x="474625" y="103610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DATASETS:</a:t>
            </a:r>
            <a:endParaRPr sz="2200" u="sng">
              <a:solidFill>
                <a:schemeClr val="dk1"/>
              </a:solidFill>
              <a:latin typeface="Comic Sans MS"/>
              <a:ea typeface="Comic Sans MS"/>
              <a:cs typeface="Comic Sans MS"/>
              <a:sym typeface="Comic Sans MS"/>
            </a:endParaRPr>
          </a:p>
        </p:txBody>
      </p:sp>
      <p:sp>
        <p:nvSpPr>
          <p:cNvPr id="35" name="Google Shape;35;p11"/>
          <p:cNvSpPr txBox="1"/>
          <p:nvPr/>
        </p:nvSpPr>
        <p:spPr>
          <a:xfrm>
            <a:off x="474625" y="1744150"/>
            <a:ext cx="83292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hlink"/>
                </a:solidFill>
                <a:hlinkClick r:id="rId3"/>
              </a:rPr>
              <a:t>https://www.kaggle.com/datasets/shubhammehta21/movie-lens-small-latest-dataset</a:t>
            </a:r>
            <a:br>
              <a:rPr lang="en-US">
                <a:solidFill>
                  <a:schemeClr val="dk1"/>
                </a:solidFill>
              </a:rPr>
            </a:br>
            <a:endParaRPr>
              <a:solidFill>
                <a:schemeClr val="dk1"/>
              </a:solidFill>
            </a:endParaRPr>
          </a:p>
          <a:p>
            <a:pPr indent="0" lvl="0" marL="0" rtl="0" algn="l">
              <a:spcBef>
                <a:spcPts val="0"/>
              </a:spcBef>
              <a:spcAft>
                <a:spcPts val="0"/>
              </a:spcAft>
              <a:buNone/>
            </a:pPr>
            <a:r>
              <a:rPr b="1" lang="en-US" sz="1600" u="sng">
                <a:solidFill>
                  <a:schemeClr val="dk1"/>
                </a:solidFill>
                <a:latin typeface="Comic Sans MS"/>
                <a:ea typeface="Comic Sans MS"/>
                <a:cs typeface="Comic Sans MS"/>
                <a:sym typeface="Comic Sans MS"/>
              </a:rPr>
              <a:t>Files:</a:t>
            </a:r>
            <a:endParaRPr b="1" sz="1600" u="sng">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movies.csv - movieId, title, genre</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ratings.csv - userId, movieId, rating, timestamp</a:t>
            </a:r>
            <a:endParaRPr sz="15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sz="1600" u="sng">
                <a:solidFill>
                  <a:schemeClr val="hlink"/>
                </a:solidFill>
                <a:hlinkClick r:id="rId4"/>
              </a:rPr>
              <a:t>https://www.kaggle.com/datasets/rounakbanik/the-movies-dataset</a:t>
            </a:r>
            <a:endParaRPr sz="16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sz="1600" u="sng">
                <a:solidFill>
                  <a:schemeClr val="dk1"/>
                </a:solidFill>
                <a:latin typeface="Comic Sans MS"/>
                <a:ea typeface="Comic Sans MS"/>
                <a:cs typeface="Comic Sans MS"/>
                <a:sym typeface="Comic Sans MS"/>
              </a:rPr>
              <a:t>Files:</a:t>
            </a:r>
            <a:endParaRPr>
              <a:solidFill>
                <a:schemeClr val="dk1"/>
              </a:solidFill>
            </a:endParaRPr>
          </a:p>
          <a:p>
            <a:pPr indent="0" lvl="0" marL="0" rtl="0" algn="l">
              <a:spcBef>
                <a:spcPts val="0"/>
              </a:spcBef>
              <a:spcAft>
                <a:spcPts val="0"/>
              </a:spcAft>
              <a:buNone/>
            </a:pPr>
            <a:r>
              <a:t/>
            </a:r>
            <a:endParaRPr>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movie_metadata.csv - 23 attributes on revenue, vote, language, poster and more.</a:t>
            </a:r>
            <a:endParaRPr sz="15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2"/>
          <p:cNvSpPr txBox="1"/>
          <p:nvPr/>
        </p:nvSpPr>
        <p:spPr>
          <a:xfrm>
            <a:off x="628850" y="97680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 PREPROCESSING</a:t>
            </a:r>
            <a:r>
              <a:rPr lang="en-US" sz="2200" u="sng">
                <a:solidFill>
                  <a:schemeClr val="dk1"/>
                </a:solidFill>
                <a:latin typeface="Comic Sans MS"/>
                <a:ea typeface="Comic Sans MS"/>
                <a:cs typeface="Comic Sans MS"/>
                <a:sym typeface="Comic Sans MS"/>
              </a:rPr>
              <a:t>:</a:t>
            </a:r>
            <a:endParaRPr sz="2200" u="sng">
              <a:solidFill>
                <a:schemeClr val="dk1"/>
              </a:solidFill>
              <a:latin typeface="Comic Sans MS"/>
              <a:ea typeface="Comic Sans MS"/>
              <a:cs typeface="Comic Sans MS"/>
              <a:sym typeface="Comic Sans MS"/>
            </a:endParaRPr>
          </a:p>
        </p:txBody>
      </p:sp>
      <p:sp>
        <p:nvSpPr>
          <p:cNvPr id="41" name="Google Shape;41;p12"/>
          <p:cNvSpPr txBox="1"/>
          <p:nvPr/>
        </p:nvSpPr>
        <p:spPr>
          <a:xfrm>
            <a:off x="628850" y="2147600"/>
            <a:ext cx="68343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Missing value imputation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Outlier detection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Correlation Matrix Analysis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Temporal Analysis of Genre Popularity</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Highest-Rated </a:t>
            </a:r>
            <a:r>
              <a:rPr lang="en-US" sz="2000">
                <a:solidFill>
                  <a:schemeClr val="dk1"/>
                </a:solidFill>
              </a:rPr>
              <a:t>G</a:t>
            </a:r>
            <a:r>
              <a:rPr lang="en-US" sz="2000">
                <a:solidFill>
                  <a:schemeClr val="dk1"/>
                </a:solidFill>
              </a:rPr>
              <a:t>enre by Year</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Distribution of user </a:t>
            </a:r>
            <a:r>
              <a:rPr lang="en-US" sz="2000">
                <a:solidFill>
                  <a:schemeClr val="dk1"/>
                </a:solidFill>
              </a:rPr>
              <a:t>R</a:t>
            </a:r>
            <a:r>
              <a:rPr lang="en-US" sz="2000">
                <a:solidFill>
                  <a:schemeClr val="dk1"/>
                </a:solidFill>
              </a:rPr>
              <a:t>atings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Frequently used Terms in Blockbuster Films</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3"/>
          <p:cNvSpPr txBox="1"/>
          <p:nvPr/>
        </p:nvSpPr>
        <p:spPr>
          <a:xfrm>
            <a:off x="462725" y="28862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 VISUALISATION:</a:t>
            </a:r>
            <a:endParaRPr sz="2200" u="sng">
              <a:solidFill>
                <a:schemeClr val="dk1"/>
              </a:solidFill>
              <a:latin typeface="Comic Sans MS"/>
              <a:ea typeface="Comic Sans MS"/>
              <a:cs typeface="Comic Sans MS"/>
              <a:sym typeface="Comic Sans MS"/>
            </a:endParaRPr>
          </a:p>
        </p:txBody>
      </p:sp>
      <p:pic>
        <p:nvPicPr>
          <p:cNvPr id="47" name="Google Shape;47;p13"/>
          <p:cNvPicPr preferRelativeResize="0"/>
          <p:nvPr/>
        </p:nvPicPr>
        <p:blipFill>
          <a:blip r:embed="rId3">
            <a:alphaModFix/>
          </a:blip>
          <a:stretch>
            <a:fillRect/>
          </a:stretch>
        </p:blipFill>
        <p:spPr>
          <a:xfrm>
            <a:off x="343092" y="1855954"/>
            <a:ext cx="8457826" cy="3744350"/>
          </a:xfrm>
          <a:prstGeom prst="rect">
            <a:avLst/>
          </a:prstGeom>
          <a:noFill/>
          <a:ln>
            <a:noFill/>
          </a:ln>
        </p:spPr>
      </p:pic>
      <p:sp>
        <p:nvSpPr>
          <p:cNvPr id="48" name="Google Shape;48;p13"/>
          <p:cNvSpPr txBox="1"/>
          <p:nvPr/>
        </p:nvSpPr>
        <p:spPr>
          <a:xfrm>
            <a:off x="462725" y="1087588"/>
            <a:ext cx="683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Temporal Analysis of Genre Popularity</a:t>
            </a:r>
            <a:endParaRPr sz="2800">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4"/>
          <p:cNvSpPr txBox="1"/>
          <p:nvPr/>
        </p:nvSpPr>
        <p:spPr>
          <a:xfrm>
            <a:off x="533925" y="41415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 VISUALISATION:</a:t>
            </a:r>
            <a:endParaRPr sz="2200" u="sng">
              <a:solidFill>
                <a:schemeClr val="dk1"/>
              </a:solidFill>
              <a:latin typeface="Comic Sans MS"/>
              <a:ea typeface="Comic Sans MS"/>
              <a:cs typeface="Comic Sans MS"/>
              <a:sym typeface="Comic Sans MS"/>
            </a:endParaRPr>
          </a:p>
        </p:txBody>
      </p:sp>
      <p:sp>
        <p:nvSpPr>
          <p:cNvPr id="54" name="Google Shape;54;p14"/>
          <p:cNvSpPr txBox="1"/>
          <p:nvPr/>
        </p:nvSpPr>
        <p:spPr>
          <a:xfrm>
            <a:off x="628850" y="2147600"/>
            <a:ext cx="68343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1"/>
              </a:solidFill>
            </a:endParaRPr>
          </a:p>
        </p:txBody>
      </p:sp>
      <p:pic>
        <p:nvPicPr>
          <p:cNvPr id="55" name="Google Shape;55;p14"/>
          <p:cNvPicPr preferRelativeResize="0"/>
          <p:nvPr/>
        </p:nvPicPr>
        <p:blipFill>
          <a:blip r:embed="rId3">
            <a:alphaModFix/>
          </a:blip>
          <a:stretch>
            <a:fillRect/>
          </a:stretch>
        </p:blipFill>
        <p:spPr>
          <a:xfrm>
            <a:off x="415275" y="1630250"/>
            <a:ext cx="8313449" cy="4309400"/>
          </a:xfrm>
          <a:prstGeom prst="rect">
            <a:avLst/>
          </a:prstGeom>
          <a:noFill/>
          <a:ln>
            <a:noFill/>
          </a:ln>
        </p:spPr>
      </p:pic>
      <p:sp>
        <p:nvSpPr>
          <p:cNvPr id="56" name="Google Shape;56;p14"/>
          <p:cNvSpPr txBox="1"/>
          <p:nvPr/>
        </p:nvSpPr>
        <p:spPr>
          <a:xfrm>
            <a:off x="533925" y="1137650"/>
            <a:ext cx="683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Highest-Rated Genre by Year</a:t>
            </a:r>
            <a:endParaRPr sz="28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nvSpPr>
        <p:spPr>
          <a:xfrm>
            <a:off x="533925" y="41415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 VISUALISATION:</a:t>
            </a:r>
            <a:endParaRPr sz="2200" u="sng">
              <a:solidFill>
                <a:schemeClr val="dk1"/>
              </a:solidFill>
              <a:latin typeface="Comic Sans MS"/>
              <a:ea typeface="Comic Sans MS"/>
              <a:cs typeface="Comic Sans MS"/>
              <a:sym typeface="Comic Sans MS"/>
            </a:endParaRPr>
          </a:p>
        </p:txBody>
      </p:sp>
      <p:sp>
        <p:nvSpPr>
          <p:cNvPr id="62" name="Google Shape;62;p15"/>
          <p:cNvSpPr txBox="1"/>
          <p:nvPr/>
        </p:nvSpPr>
        <p:spPr>
          <a:xfrm>
            <a:off x="628850" y="2147600"/>
            <a:ext cx="68343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1"/>
              </a:solidFill>
            </a:endParaRPr>
          </a:p>
        </p:txBody>
      </p:sp>
      <p:sp>
        <p:nvSpPr>
          <p:cNvPr id="63" name="Google Shape;63;p15"/>
          <p:cNvSpPr txBox="1"/>
          <p:nvPr/>
        </p:nvSpPr>
        <p:spPr>
          <a:xfrm>
            <a:off x="533925" y="1137650"/>
            <a:ext cx="683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Distribution of User Ratings</a:t>
            </a:r>
            <a:endParaRPr sz="2800">
              <a:solidFill>
                <a:schemeClr val="dk1"/>
              </a:solidFill>
              <a:latin typeface="Arial Black"/>
              <a:ea typeface="Arial Black"/>
              <a:cs typeface="Arial Black"/>
              <a:sym typeface="Arial Black"/>
            </a:endParaRPr>
          </a:p>
        </p:txBody>
      </p:sp>
      <p:pic>
        <p:nvPicPr>
          <p:cNvPr id="64" name="Google Shape;64;p15"/>
          <p:cNvPicPr preferRelativeResize="0"/>
          <p:nvPr/>
        </p:nvPicPr>
        <p:blipFill rotWithShape="1">
          <a:blip r:embed="rId3">
            <a:alphaModFix/>
          </a:blip>
          <a:srcRect b="-1770" l="0" r="-12271" t="0"/>
          <a:stretch/>
        </p:blipFill>
        <p:spPr>
          <a:xfrm>
            <a:off x="2216900" y="1760350"/>
            <a:ext cx="4522450" cy="3982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nvSpPr>
        <p:spPr>
          <a:xfrm>
            <a:off x="533925" y="414150"/>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DATA VISUALISATION:</a:t>
            </a:r>
            <a:endParaRPr sz="2200" u="sng">
              <a:solidFill>
                <a:schemeClr val="dk1"/>
              </a:solidFill>
              <a:latin typeface="Comic Sans MS"/>
              <a:ea typeface="Comic Sans MS"/>
              <a:cs typeface="Comic Sans MS"/>
              <a:sym typeface="Comic Sans MS"/>
            </a:endParaRPr>
          </a:p>
        </p:txBody>
      </p:sp>
      <p:sp>
        <p:nvSpPr>
          <p:cNvPr id="70" name="Google Shape;70;p16"/>
          <p:cNvSpPr txBox="1"/>
          <p:nvPr/>
        </p:nvSpPr>
        <p:spPr>
          <a:xfrm>
            <a:off x="628850" y="2147600"/>
            <a:ext cx="68343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1"/>
              </a:solidFill>
            </a:endParaRPr>
          </a:p>
        </p:txBody>
      </p:sp>
      <p:sp>
        <p:nvSpPr>
          <p:cNvPr id="71" name="Google Shape;71;p16"/>
          <p:cNvSpPr txBox="1"/>
          <p:nvPr/>
        </p:nvSpPr>
        <p:spPr>
          <a:xfrm>
            <a:off x="533925" y="1137650"/>
            <a:ext cx="683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Frequently used Terms in Blockbuster Films</a:t>
            </a:r>
            <a:endParaRPr sz="2800">
              <a:solidFill>
                <a:schemeClr val="dk1"/>
              </a:solidFill>
              <a:latin typeface="Arial Black"/>
              <a:ea typeface="Arial Black"/>
              <a:cs typeface="Arial Black"/>
              <a:sym typeface="Arial Black"/>
            </a:endParaRPr>
          </a:p>
        </p:txBody>
      </p:sp>
      <p:pic>
        <p:nvPicPr>
          <p:cNvPr id="72" name="Google Shape;72;p16"/>
          <p:cNvPicPr preferRelativeResize="0"/>
          <p:nvPr/>
        </p:nvPicPr>
        <p:blipFill>
          <a:blip r:embed="rId3">
            <a:alphaModFix/>
          </a:blip>
          <a:stretch>
            <a:fillRect/>
          </a:stretch>
        </p:blipFill>
        <p:spPr>
          <a:xfrm>
            <a:off x="935213" y="1712900"/>
            <a:ext cx="7273577" cy="3913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821400" y="264875"/>
            <a:ext cx="683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dk1"/>
                </a:solidFill>
                <a:latin typeface="Comic Sans MS"/>
                <a:ea typeface="Comic Sans MS"/>
                <a:cs typeface="Comic Sans MS"/>
                <a:sym typeface="Comic Sans MS"/>
              </a:rPr>
              <a:t>RECOMMENDATION MODEL: </a:t>
            </a:r>
            <a:endParaRPr sz="2200" u="sng">
              <a:solidFill>
                <a:schemeClr val="dk1"/>
              </a:solidFill>
              <a:latin typeface="Comic Sans MS"/>
              <a:ea typeface="Comic Sans MS"/>
              <a:cs typeface="Comic Sans MS"/>
              <a:sym typeface="Comic Sans MS"/>
            </a:endParaRPr>
          </a:p>
        </p:txBody>
      </p:sp>
      <p:sp>
        <p:nvSpPr>
          <p:cNvPr id="78" name="Google Shape;78;p17"/>
          <p:cNvSpPr txBox="1"/>
          <p:nvPr/>
        </p:nvSpPr>
        <p:spPr>
          <a:xfrm>
            <a:off x="-1459400" y="1388200"/>
            <a:ext cx="110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a:p>
            <a:pPr indent="0" lvl="0" marL="0" rtl="0" algn="l">
              <a:spcBef>
                <a:spcPts val="0"/>
              </a:spcBef>
              <a:spcAft>
                <a:spcPts val="0"/>
              </a:spcAft>
              <a:buNone/>
            </a:pPr>
            <a:r>
              <a:t/>
            </a:r>
            <a:endParaRPr>
              <a:solidFill>
                <a:schemeClr val="dk1"/>
              </a:solidFill>
              <a:latin typeface="Arial Black"/>
              <a:ea typeface="Arial Black"/>
              <a:cs typeface="Arial Black"/>
              <a:sym typeface="Arial Black"/>
            </a:endParaRPr>
          </a:p>
        </p:txBody>
      </p:sp>
      <p:sp>
        <p:nvSpPr>
          <p:cNvPr id="79" name="Google Shape;79;p17"/>
          <p:cNvSpPr txBox="1"/>
          <p:nvPr/>
        </p:nvSpPr>
        <p:spPr>
          <a:xfrm>
            <a:off x="391525" y="1604050"/>
            <a:ext cx="459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mic Sans MS"/>
                <a:ea typeface="Comic Sans MS"/>
                <a:cs typeface="Comic Sans MS"/>
                <a:sym typeface="Comic Sans MS"/>
              </a:rPr>
              <a:t>Collaborative Filtering:</a:t>
            </a:r>
            <a:endParaRPr sz="2100">
              <a:solidFill>
                <a:schemeClr val="dk1"/>
              </a:solidFill>
              <a:latin typeface="Comic Sans MS"/>
              <a:ea typeface="Comic Sans MS"/>
              <a:cs typeface="Comic Sans MS"/>
              <a:sym typeface="Comic Sans MS"/>
            </a:endParaRPr>
          </a:p>
        </p:txBody>
      </p:sp>
      <p:sp>
        <p:nvSpPr>
          <p:cNvPr id="80" name="Google Shape;80;p17"/>
          <p:cNvSpPr txBox="1"/>
          <p:nvPr/>
        </p:nvSpPr>
        <p:spPr>
          <a:xfrm>
            <a:off x="1154850" y="2413050"/>
            <a:ext cx="6834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Importing Data</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Data Preprocessing</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Removing Noise from Data</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Removing Sparsity</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Designing Movie Recommendation System Model</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US" sz="2000">
                <a:solidFill>
                  <a:srgbClr val="222222"/>
                </a:solidFill>
                <a:highlight>
                  <a:srgbClr val="FFFFFF"/>
                </a:highlight>
              </a:rPr>
              <a:t>Recommend Similar Movies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